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notesMasterIdLst>
    <p:notesMasterId r:id="rId16"/>
  </p:notesMasterIdLst>
  <p:sldIdLst>
    <p:sldId id="256" r:id="rId2"/>
    <p:sldId id="287" r:id="rId3"/>
    <p:sldId id="309" r:id="rId4"/>
    <p:sldId id="290" r:id="rId5"/>
    <p:sldId id="291" r:id="rId6"/>
    <p:sldId id="269" r:id="rId7"/>
    <p:sldId id="292" r:id="rId8"/>
    <p:sldId id="293" r:id="rId9"/>
    <p:sldId id="294" r:id="rId10"/>
    <p:sldId id="270" r:id="rId11"/>
    <p:sldId id="295" r:id="rId12"/>
    <p:sldId id="296" r:id="rId13"/>
    <p:sldId id="259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6B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82"/>
    <p:restoredTop sz="84082"/>
  </p:normalViewPr>
  <p:slideViewPr>
    <p:cSldViewPr snapToGrid="0" snapToObjects="1">
      <p:cViewPr varScale="1">
        <p:scale>
          <a:sx n="107" d="100"/>
          <a:sy n="107" d="100"/>
        </p:scale>
        <p:origin x="161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9F1FD-6F52-D847-82A4-47C2D58B80EA}" type="datetimeFigureOut">
              <a:rPr lang="en-GB" smtClean="0"/>
              <a:t>15/12/2021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DE6C0-3F56-2B43-BBD5-FE49F3EE1B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24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cbl-gorilla.cs.technion.ac.il/" TargetMode="External"/><Relationship Id="rId3" Type="http://schemas.openxmlformats.org/officeDocument/2006/relationships/hyperlink" Target="https://www.r-project.org/" TargetMode="External"/><Relationship Id="rId7" Type="http://schemas.openxmlformats.org/officeDocument/2006/relationships/hyperlink" Target="http://www.pantherdb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great.stanford.edu/public/html/" TargetMode="External"/><Relationship Id="rId11" Type="http://schemas.openxmlformats.org/officeDocument/2006/relationships/hyperlink" Target="https://bmcgenomics.biomedcentral.com/articles/10.1186/s12864-018-4772-0" TargetMode="External"/><Relationship Id="rId5" Type="http://schemas.openxmlformats.org/officeDocument/2006/relationships/hyperlink" Target="https://satijalab.org/seurat/" TargetMode="External"/><Relationship Id="rId10" Type="http://schemas.openxmlformats.org/officeDocument/2006/relationships/hyperlink" Target="https://www.sciencedirect.com/science/article/pii/S1063520306000546" TargetMode="External"/><Relationship Id="rId4" Type="http://schemas.openxmlformats.org/officeDocument/2006/relationships/hyperlink" Target="https://rstudio.com/" TargetMode="External"/><Relationship Id="rId9" Type="http://schemas.openxmlformats.org/officeDocument/2006/relationships/hyperlink" Target="https://david.ncifcrf.gov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mlr.org/papers/volume9/vandermaaten08a/vandermaaten08a.pdf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map-learn.readthedocs.io/en/latest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Glossary of single </a:t>
            </a:r>
            <a:r>
              <a:rPr lang="en-GB"/>
              <a:t>cell terms: https</a:t>
            </a:r>
            <a:r>
              <a:rPr lang="en-GB" dirty="0"/>
              <a:t>://</a:t>
            </a:r>
            <a:r>
              <a:rPr lang="en-GB" dirty="0" err="1"/>
              <a:t>nbisweden.github.io</a:t>
            </a:r>
            <a:r>
              <a:rPr lang="en-GB" dirty="0"/>
              <a:t>/single-cell-</a:t>
            </a:r>
            <a:r>
              <a:rPr lang="en-GB" dirty="0" err="1"/>
              <a:t>pbl</a:t>
            </a:r>
            <a:r>
              <a:rPr lang="en-GB" dirty="0"/>
              <a:t>/</a:t>
            </a:r>
            <a:r>
              <a:rPr lang="en-GB" dirty="0" err="1"/>
              <a:t>glossary_of_terms_single_cell.html</a:t>
            </a:r>
            <a:endParaRPr lang="en-GB" dirty="0"/>
          </a:p>
          <a:p>
            <a:endParaRPr lang="en-GB" dirty="0"/>
          </a:p>
          <a:p>
            <a:r>
              <a:rPr lang="en-GB" dirty="0"/>
              <a:t>R language: </a:t>
            </a:r>
            <a:r>
              <a:rPr lang="en-US" dirty="0">
                <a:hlinkClick r:id="rId3"/>
              </a:rPr>
              <a:t>https://www.r-project.org/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https://rstudio.com/</a:t>
            </a:r>
            <a:endParaRPr lang="en-GB" dirty="0"/>
          </a:p>
          <a:p>
            <a:r>
              <a:rPr lang="en-GB" dirty="0"/>
              <a:t>Seurat: </a:t>
            </a:r>
            <a:r>
              <a:rPr lang="en-US" dirty="0">
                <a:hlinkClick r:id="rId5"/>
              </a:rPr>
              <a:t>https://satijalab.org/seurat/</a:t>
            </a:r>
            <a:endParaRPr lang="en-GB" dirty="0"/>
          </a:p>
          <a:p>
            <a:r>
              <a:rPr lang="en-GB" dirty="0"/>
              <a:t>GREAT: </a:t>
            </a:r>
            <a:r>
              <a:rPr lang="en-US" dirty="0">
                <a:hlinkClick r:id="rId6"/>
              </a:rPr>
              <a:t>http://great.stanford.edu/public/html/</a:t>
            </a:r>
            <a:endParaRPr lang="en-GB" dirty="0"/>
          </a:p>
          <a:p>
            <a:r>
              <a:rPr lang="en-GB" dirty="0"/>
              <a:t>PANTHER: </a:t>
            </a:r>
            <a:r>
              <a:rPr lang="en-US" dirty="0">
                <a:hlinkClick r:id="rId7"/>
              </a:rPr>
              <a:t>http://www.pantherdb.org/</a:t>
            </a:r>
            <a:endParaRPr lang="en-GB" dirty="0"/>
          </a:p>
          <a:p>
            <a:r>
              <a:rPr lang="en-GB" dirty="0" err="1"/>
              <a:t>GOrilla</a:t>
            </a:r>
            <a:r>
              <a:rPr lang="en-GB" dirty="0"/>
              <a:t>: </a:t>
            </a:r>
            <a:r>
              <a:rPr lang="en-US" dirty="0">
                <a:hlinkClick r:id="rId8"/>
              </a:rPr>
              <a:t>http://cbl-gorilla.cs.technion.ac.il/</a:t>
            </a:r>
            <a:endParaRPr lang="en-US" dirty="0"/>
          </a:p>
          <a:p>
            <a:r>
              <a:rPr lang="en-US" dirty="0"/>
              <a:t>DAVID: </a:t>
            </a:r>
            <a:r>
              <a:rPr lang="en-US" dirty="0">
                <a:hlinkClick r:id="rId9"/>
              </a:rPr>
              <a:t>https://david.ncifcrf.gov/</a:t>
            </a:r>
            <a:endParaRPr lang="en-GB" dirty="0"/>
          </a:p>
          <a:p>
            <a:r>
              <a:rPr lang="en-GB" dirty="0"/>
              <a:t>Diffusion maps: </a:t>
            </a:r>
            <a:r>
              <a:rPr lang="en-US" dirty="0">
                <a:hlinkClick r:id="rId10"/>
              </a:rPr>
              <a:t>https://www.sciencedirect.com/science/article/pii/S1063520306000546</a:t>
            </a:r>
            <a:endParaRPr lang="en-GB" dirty="0"/>
          </a:p>
          <a:p>
            <a:r>
              <a:rPr lang="en-GB" dirty="0"/>
              <a:t>Slingshot: </a:t>
            </a:r>
            <a:r>
              <a:rPr lang="en-US" dirty="0">
                <a:hlinkClick r:id="rId11"/>
              </a:rPr>
              <a:t>https://bmcgenomics.biomedcentral.com/articles/10.1186/s12864-018-4772-0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5C72A-EEA0-494C-8F21-A1214A7594D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27353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5C72A-EEA0-494C-8F21-A1214A7594D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5634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5C72A-EEA0-494C-8F21-A1214A7594D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9157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5C72A-EEA0-494C-8F21-A1214A7594D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5715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t-SNE: </a:t>
            </a:r>
            <a:r>
              <a:rPr lang="en-US" dirty="0">
                <a:hlinkClick r:id="rId3"/>
              </a:rPr>
              <a:t>http://www.jmlr.org/papers/volume9/vandermaaten08a/vandermaaten08a.pdf</a:t>
            </a:r>
            <a:endParaRPr lang="en-US" dirty="0"/>
          </a:p>
          <a:p>
            <a:r>
              <a:rPr lang="en-GB" dirty="0"/>
              <a:t>UMAP: </a:t>
            </a:r>
            <a:r>
              <a:rPr lang="en-US" dirty="0">
                <a:hlinkClick r:id="rId4"/>
              </a:rPr>
              <a:t>https://umap-learn.readthedocs.io/en/latest/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5C72A-EEA0-494C-8F21-A1214A7594D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4130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5C72A-EEA0-494C-8F21-A1214A7594D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622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5C72A-EEA0-494C-8F21-A1214A7594D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677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5C72A-EEA0-494C-8F21-A1214A7594D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1978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5C72A-EEA0-494C-8F21-A1214A7594D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6799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5C72A-EEA0-494C-8F21-A1214A7594D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749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5C72A-EEA0-494C-8F21-A1214A7594D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4484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343F8-22D0-DE46-9608-EB03ABDC3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C0060-639A-1B41-8958-C76D87B3E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9F0AE-747E-6D4D-8211-202B5F00C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9AA5-EF0F-8B46-85D7-BFA9E9AAB7D1}" type="datetime1">
              <a:rPr lang="en-US" smtClean="0"/>
              <a:t>12/15/21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969BB-E495-8B40-8075-F2673CD2B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CAD8A-389D-2549-A965-18945F196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639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48681-4C52-AB47-BB46-09DF560F0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302D2E-DA41-144F-B411-6855D0669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F2C67-B52E-EF40-8AB9-C782A74D3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E9733-916C-874E-90B0-F70BC63E9D2B}" type="datetime1">
              <a:rPr lang="en-US" smtClean="0"/>
              <a:t>12/15/21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19167-A0F9-454A-ABAE-7F373CD7C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C4464-68EE-B04F-BC2C-2AFB97E6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755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10CB58-0BC8-0347-8110-8E58567BE0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BAD0A0-3B62-1543-8926-6B159CC1F6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AD6C3-BCA2-174D-9B6C-4411E68A9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7D700-30C7-5348-9C83-E150031C46F2}" type="datetime1">
              <a:rPr lang="en-US" smtClean="0"/>
              <a:t>12/15/21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28B61-62DD-544F-B8B1-091A3368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400E3-3E21-B94B-B098-F45A297A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508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93B7-84D6-B54E-8332-B94CCBB1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C2F30-5E1B-4B4A-B0EB-48259C098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2AA0B-B0CB-574C-93E2-CECDEAEEB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3148-C081-BF45-B319-238D13563939}" type="datetime1">
              <a:rPr lang="en-US" smtClean="0"/>
              <a:t>12/15/21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BFE5C-3197-A34D-82E1-F1C502837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1DB58-F871-6646-A98A-66A9313B1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521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68439-21DC-5A40-8852-9951421BC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610EF-9CBE-5549-9F69-0AA3860FA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EAB42-BEB6-B047-BBDD-215933D88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3B5D6-4622-654F-9FF3-8A7B77E7C86F}" type="datetime1">
              <a:rPr lang="en-US" smtClean="0"/>
              <a:t>12/15/21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206A-28CB-1945-AF9D-7A0D8AE09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B713A-A3A0-A74B-A8F4-FCABF8123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253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543FF-6C78-5B48-A6B7-3E81FA9C4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03FBE-748C-4E4E-B1BE-DD537945F9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B94EB-4184-214C-908E-6AFB7C65C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47B22-D144-2D48-9D6F-4F130CA28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346A3-A0CA-F644-8E0E-D6212D2E6237}" type="datetime1">
              <a:rPr lang="en-US" smtClean="0"/>
              <a:t>12/15/21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780B65-64A4-9A42-B12B-E9A46582F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CC9E5-82FE-A440-BEC5-9A86A2B67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920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DD46-A300-6446-ACCA-9E3A8913E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196DC-2144-7640-BE38-EE4F4D520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3149E-D3A0-DB42-BF71-4CCAB48E9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7EE763-12F6-1F4E-B934-E0CF0345A1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02FE4F-756E-3B4A-8123-3C6F64FC45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A2F07A-A617-7343-A3A5-9FDD371A9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9D88-9528-2E4C-801B-87FEEB98B6EC}" type="datetime1">
              <a:rPr lang="en-US" smtClean="0"/>
              <a:t>12/15/21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4D7E33-C4F7-4743-8371-360849EA3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0DF20E-42D8-954F-9B41-FA855C243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398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DA2A-648F-0346-9BF0-52F8730CA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50680B-5AD5-2349-9424-5B0FF7E75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2DC62-1447-D044-B033-34FB2977468C}" type="datetime1">
              <a:rPr lang="en-US" smtClean="0"/>
              <a:t>12/15/21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BEF560-8CAA-374D-8B98-7006EA532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ED91E-E1DE-F841-BB85-716D8D442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80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DD0735-D1C6-EF4A-A1F0-0015E069F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6795-26A5-7C45-8970-AA2F54E1D838}" type="datetime1">
              <a:rPr lang="en-US" smtClean="0"/>
              <a:t>12/15/21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3DC404-D05D-C447-BBCA-E0CC6B2C8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4338A-F704-CA43-A6C3-57F1A696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74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F8111-40FA-8046-85B0-3E52ECDB2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A11BF-8CFF-6040-86AF-779B7100A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B7A2AE-A1E0-D340-815C-96C5C69AD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5F7E8-A804-D044-9C1B-704A1CAC9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9D28-7FA9-CE4D-BFB6-3F4745E5130C}" type="datetime1">
              <a:rPr lang="en-US" smtClean="0"/>
              <a:t>12/15/21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E55884-4E62-D245-9E58-9C3244D58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D4F4D-548A-6145-BD81-1B491C5F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85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254B4-E994-7B4E-BA3F-9DD467E42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207F48-4A30-C948-9182-145DE53648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7CBD8D-CB87-424C-AF55-FE1C3381E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CBF9B-5DB8-4E47-9940-13C9EBFC7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D4A53-6887-6748-8CFA-2801B6A283D8}" type="datetime1">
              <a:rPr lang="en-US" smtClean="0"/>
              <a:t>12/15/21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A808F-8062-7D47-9A90-A9BBA5EB4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16C56-FCA3-144A-B124-7D4B2523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32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9CB77F-D9F0-EF4A-A0A8-2D8E5E93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54578A-DE83-3941-A1A8-ABD6838E4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806EB-059E-6640-834F-1E499C5641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DFB70-F297-0E44-A949-38ED45F1B6D8}" type="datetime1">
              <a:rPr lang="en-US" smtClean="0"/>
              <a:t>12/15/21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3318C-06B3-6646-BF04-0D1444802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8041E-3A38-9E47-B12B-865CF785F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627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1920DB-A420-FF47-9398-3D0DD288A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7208" y="857251"/>
            <a:ext cx="4774353" cy="3098061"/>
          </a:xfrm>
        </p:spPr>
        <p:txBody>
          <a:bodyPr anchor="b">
            <a:normAutofit/>
          </a:bodyPr>
          <a:lstStyle/>
          <a:p>
            <a:pPr algn="l"/>
            <a:r>
              <a:rPr lang="en-GB" sz="4800" b="1" dirty="0">
                <a:solidFill>
                  <a:srgbClr val="FFFFFF"/>
                </a:solidFill>
              </a:rPr>
              <a:t>4. Clustering and batch correction of  </a:t>
            </a:r>
            <a:r>
              <a:rPr lang="en-GB" sz="4800" b="1" dirty="0" err="1">
                <a:solidFill>
                  <a:srgbClr val="FFFFFF"/>
                </a:solidFill>
              </a:rPr>
              <a:t>scRNAseq</a:t>
            </a:r>
            <a:endParaRPr lang="en-GB" sz="4800" b="1" dirty="0">
              <a:solidFill>
                <a:srgbClr val="FFFF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497D31-BD0F-024A-883E-291AC29D5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208" y="4756265"/>
            <a:ext cx="4674204" cy="1244483"/>
          </a:xfrm>
        </p:spPr>
        <p:txBody>
          <a:bodyPr anchor="t">
            <a:normAutofit/>
          </a:bodyPr>
          <a:lstStyle/>
          <a:p>
            <a:pPr algn="l"/>
            <a:r>
              <a:rPr lang="en-GB" dirty="0">
                <a:solidFill>
                  <a:srgbClr val="FFFFFF"/>
                </a:solidFill>
              </a:rPr>
              <a:t>Jose Alejandro Romero Herrera</a:t>
            </a:r>
          </a:p>
          <a:p>
            <a:pPr algn="l"/>
            <a:r>
              <a:rPr lang="en-GB" dirty="0">
                <a:solidFill>
                  <a:srgbClr val="FFFFFF"/>
                </a:solidFill>
              </a:rPr>
              <a:t>2021/12/02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05F955E-25FF-5245-A82D-80B255BCB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559" y="2908268"/>
            <a:ext cx="3737164" cy="10557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FF55D-D30D-1844-911C-CEEF3C27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204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7D3A7C-4887-B243-BE0B-E36CD19418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3300"/>
          <a:stretch/>
        </p:blipFill>
        <p:spPr>
          <a:xfrm>
            <a:off x="1" y="1597503"/>
            <a:ext cx="3808659" cy="47548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D39587-2C1C-F542-9ED3-E6A8609BD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54C1E-5728-5D46-8830-058161E362CF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73F962-CF0A-B84A-992F-59DAE7C5BD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50" r="40250"/>
          <a:stretch/>
        </p:blipFill>
        <p:spPr>
          <a:xfrm>
            <a:off x="4072128" y="1597503"/>
            <a:ext cx="3808659" cy="4754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890D40-5B54-3940-B5A0-3517DA64D5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700" r="7300"/>
          <a:stretch/>
        </p:blipFill>
        <p:spPr>
          <a:xfrm>
            <a:off x="8436864" y="1597503"/>
            <a:ext cx="3708806" cy="475488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2425ACF-A5FF-3246-85D4-AF453AE66D08}"/>
              </a:ext>
            </a:extLst>
          </p:cNvPr>
          <p:cNvSpPr/>
          <p:nvPr/>
        </p:nvSpPr>
        <p:spPr>
          <a:xfrm>
            <a:off x="838199" y="546265"/>
            <a:ext cx="7130144" cy="7697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163906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08B5B-3625-DD45-B0D6-E69C7A6B8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task of dividing cells into several homogeneous groups that are dissimilar between each other.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Different types of clustering</a:t>
            </a:r>
          </a:p>
          <a:p>
            <a:pPr lvl="1"/>
            <a:r>
              <a:rPr lang="en-US" dirty="0"/>
              <a:t>Community detection </a:t>
            </a:r>
          </a:p>
          <a:p>
            <a:pPr lvl="1"/>
            <a:r>
              <a:rPr lang="en-US" dirty="0"/>
              <a:t>Density 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Clustering is based on PCA reduction</a:t>
            </a:r>
          </a:p>
          <a:p>
            <a:pPr lvl="1"/>
            <a:r>
              <a:rPr lang="en-US" dirty="0"/>
              <a:t>t-SNE and UMAP are used mostly for visualization.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A0A7B-DDE9-E449-B1EE-45694483A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54C1E-5728-5D46-8830-058161E362CF}" type="slidenum">
              <a:rPr lang="en-US" smtClean="0"/>
              <a:t>11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EEDB22D-7CB9-624F-983A-1081B3A976A2}"/>
              </a:ext>
            </a:extLst>
          </p:cNvPr>
          <p:cNvSpPr/>
          <p:nvPr/>
        </p:nvSpPr>
        <p:spPr>
          <a:xfrm>
            <a:off x="838199" y="546265"/>
            <a:ext cx="2902528" cy="76977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168646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0DA01D-81D2-F44C-8C5E-BFCECFBAE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1434"/>
            <a:ext cx="12192000" cy="4064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B338E-E23C-B84A-BAE3-FA0C4F6DF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54C1E-5728-5D46-8830-058161E362CF}" type="slidenum">
              <a:rPr lang="en-US" smtClean="0"/>
              <a:t>12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B4E2141-8E03-7E43-9ED4-73B1591830F8}"/>
              </a:ext>
            </a:extLst>
          </p:cNvPr>
          <p:cNvSpPr/>
          <p:nvPr/>
        </p:nvSpPr>
        <p:spPr>
          <a:xfrm>
            <a:off x="838199" y="546265"/>
            <a:ext cx="2902528" cy="76977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630382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9093E-F024-0F4A-8A80-1BD3143DE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242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Doing sequencing runs at different times (batches) or integrating experiments from different technologies will produce confounding factors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Cells that are supposed to be “identical” will form different clusters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FB4AAE-CEE5-1940-814C-60A1F4EC77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610" r="-1"/>
          <a:stretch/>
        </p:blipFill>
        <p:spPr>
          <a:xfrm>
            <a:off x="5765369" y="715074"/>
            <a:ext cx="5836403" cy="582652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34998-0B02-6948-A691-2AAC4836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54C1E-5728-5D46-8830-058161E362CF}" type="slidenum">
              <a:rPr lang="en-US" smtClean="0"/>
              <a:t>13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EBC18B7-8F34-4749-A245-379AAB5C5B6C}"/>
              </a:ext>
            </a:extLst>
          </p:cNvPr>
          <p:cNvSpPr/>
          <p:nvPr/>
        </p:nvSpPr>
        <p:spPr>
          <a:xfrm>
            <a:off x="838199" y="546265"/>
            <a:ext cx="4173188" cy="76977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Batch correction</a:t>
            </a:r>
          </a:p>
        </p:txBody>
      </p:sp>
    </p:spTree>
    <p:extLst>
      <p:ext uri="{BB962C8B-B14F-4D97-AF65-F5344CB8AC3E}">
        <p14:creationId xmlns:p14="http://schemas.microsoft.com/office/powerpoint/2010/main" val="373587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59F864-9B4D-CF4B-AC15-3ED0F6163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959" y="1920497"/>
            <a:ext cx="8596394" cy="42981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9093E-F024-0F4A-8A80-1BD3143DE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3668"/>
            <a:ext cx="10515600" cy="46683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There are several mathematical models that try to correct this effect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D7FD5B-55E1-F048-B27F-D0904FAC804E}"/>
              </a:ext>
            </a:extLst>
          </p:cNvPr>
          <p:cNvSpPr/>
          <p:nvPr/>
        </p:nvSpPr>
        <p:spPr>
          <a:xfrm>
            <a:off x="1099931" y="6370695"/>
            <a:ext cx="63544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Tools: </a:t>
            </a:r>
            <a:r>
              <a:rPr lang="en-US" dirty="0" err="1"/>
              <a:t>limma</a:t>
            </a:r>
            <a:r>
              <a:rPr lang="en-US" dirty="0"/>
              <a:t> (</a:t>
            </a:r>
            <a:r>
              <a:rPr lang="en-US" dirty="0" err="1"/>
              <a:t>removeBatchEffect</a:t>
            </a:r>
            <a:r>
              <a:rPr lang="en-US" dirty="0"/>
              <a:t>), Seurat integration tools, </a:t>
            </a:r>
            <a:r>
              <a:rPr lang="en-US" b="1" dirty="0"/>
              <a:t>K-NN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967CD-4974-3645-AAB2-E9B40B506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54C1E-5728-5D46-8830-058161E362CF}" type="slidenum">
              <a:rPr lang="en-US" smtClean="0"/>
              <a:t>14</a:t>
            </a:fld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F00E5D-69F6-E641-828E-D0D2BA8C3E88}"/>
              </a:ext>
            </a:extLst>
          </p:cNvPr>
          <p:cNvSpPr/>
          <p:nvPr/>
        </p:nvSpPr>
        <p:spPr>
          <a:xfrm>
            <a:off x="838198" y="546265"/>
            <a:ext cx="4256315" cy="76977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Batch correction</a:t>
            </a:r>
          </a:p>
        </p:txBody>
      </p:sp>
    </p:spTree>
    <p:extLst>
      <p:ext uri="{BB962C8B-B14F-4D97-AF65-F5344CB8AC3E}">
        <p14:creationId xmlns:p14="http://schemas.microsoft.com/office/powerpoint/2010/main" val="654533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4678D-9D84-8B46-BB2C-A441DC166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0511"/>
            <a:ext cx="10515600" cy="1325563"/>
          </a:xfrm>
        </p:spPr>
        <p:txBody>
          <a:bodyPr/>
          <a:lstStyle/>
          <a:p>
            <a:r>
              <a:rPr lang="en-GB" dirty="0"/>
              <a:t>Agenda. Postprocessing</a:t>
            </a:r>
            <a:endParaRPr lang="en-US" dirty="0"/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B2DDB5BB-B607-B74D-9777-4145234E925E}"/>
              </a:ext>
            </a:extLst>
          </p:cNvPr>
          <p:cNvSpPr/>
          <p:nvPr/>
        </p:nvSpPr>
        <p:spPr>
          <a:xfrm rot="5400000">
            <a:off x="5318539" y="1319987"/>
            <a:ext cx="662783" cy="34534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010425FE-F84B-0B48-96D3-87FC0770A87F}"/>
              </a:ext>
            </a:extLst>
          </p:cNvPr>
          <p:cNvSpPr/>
          <p:nvPr/>
        </p:nvSpPr>
        <p:spPr>
          <a:xfrm rot="5400000">
            <a:off x="5318539" y="2972695"/>
            <a:ext cx="662783" cy="345341"/>
          </a:xfrm>
          <a:prstGeom prst="chevro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CA44BEFF-621B-5942-A82D-50C401AE99BE}"/>
              </a:ext>
            </a:extLst>
          </p:cNvPr>
          <p:cNvSpPr/>
          <p:nvPr/>
        </p:nvSpPr>
        <p:spPr>
          <a:xfrm rot="5400000">
            <a:off x="5318539" y="3799049"/>
            <a:ext cx="662783" cy="345341"/>
          </a:xfrm>
          <a:prstGeom prst="chevro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F0A25D8A-1E79-2948-9875-B43B6CE94657}"/>
              </a:ext>
            </a:extLst>
          </p:cNvPr>
          <p:cNvSpPr/>
          <p:nvPr/>
        </p:nvSpPr>
        <p:spPr>
          <a:xfrm rot="5400000">
            <a:off x="5318539" y="4625403"/>
            <a:ext cx="662783" cy="345341"/>
          </a:xfrm>
          <a:prstGeom prst="chevron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A1F0CC82-82C0-AB4B-9942-724F691BECD8}"/>
              </a:ext>
            </a:extLst>
          </p:cNvPr>
          <p:cNvSpPr/>
          <p:nvPr/>
        </p:nvSpPr>
        <p:spPr>
          <a:xfrm rot="5400000">
            <a:off x="5318539" y="5458343"/>
            <a:ext cx="662783" cy="345341"/>
          </a:xfrm>
          <a:prstGeom prst="chevron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1CB5E468-0261-6D42-90B3-5E497B9E8AE0}"/>
              </a:ext>
            </a:extLst>
          </p:cNvPr>
          <p:cNvSpPr/>
          <p:nvPr/>
        </p:nvSpPr>
        <p:spPr>
          <a:xfrm rot="5400000">
            <a:off x="5318539" y="6278112"/>
            <a:ext cx="662783" cy="345341"/>
          </a:xfrm>
          <a:prstGeom prst="chevron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1B4F78FC-1711-3E45-BA6C-3216BD026EE3}"/>
              </a:ext>
            </a:extLst>
          </p:cNvPr>
          <p:cNvSpPr/>
          <p:nvPr/>
        </p:nvSpPr>
        <p:spPr>
          <a:xfrm rot="5400000">
            <a:off x="5318539" y="2114960"/>
            <a:ext cx="662783" cy="34534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F2DEC-4201-F84C-9A49-B83E46A14942}"/>
              </a:ext>
            </a:extLst>
          </p:cNvPr>
          <p:cNvSpPr txBox="1"/>
          <p:nvPr/>
        </p:nvSpPr>
        <p:spPr>
          <a:xfrm>
            <a:off x="1746925" y="6194594"/>
            <a:ext cx="3440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Diffusion maps/Slingshot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440F40-96F6-8F4E-B7C7-C347A8981C31}"/>
              </a:ext>
            </a:extLst>
          </p:cNvPr>
          <p:cNvSpPr txBox="1"/>
          <p:nvPr/>
        </p:nvSpPr>
        <p:spPr>
          <a:xfrm>
            <a:off x="798795" y="5411962"/>
            <a:ext cx="4230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GREAT, PANTHER, </a:t>
            </a:r>
            <a:r>
              <a:rPr lang="en-GB" sz="2400" dirty="0" err="1"/>
              <a:t>GOrilla</a:t>
            </a:r>
            <a:r>
              <a:rPr lang="en-GB" sz="2400" dirty="0"/>
              <a:t>, DAVID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93B47F-CB96-2948-8559-FA850220F455}"/>
              </a:ext>
            </a:extLst>
          </p:cNvPr>
          <p:cNvSpPr txBox="1"/>
          <p:nvPr/>
        </p:nvSpPr>
        <p:spPr>
          <a:xfrm>
            <a:off x="2448156" y="2801088"/>
            <a:ext cx="2449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R language-Seurat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8D36DE42-4BFD-7E4C-B168-2702D5A73018}"/>
              </a:ext>
            </a:extLst>
          </p:cNvPr>
          <p:cNvSpPr/>
          <p:nvPr/>
        </p:nvSpPr>
        <p:spPr>
          <a:xfrm>
            <a:off x="4987634" y="1011076"/>
            <a:ext cx="309064" cy="4118389"/>
          </a:xfrm>
          <a:prstGeom prst="leftBrac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8676D2A-0C4E-3347-B0CE-E2BE428F8555}"/>
              </a:ext>
            </a:extLst>
          </p:cNvPr>
          <p:cNvCxnSpPr>
            <a:cxnSpLocks/>
          </p:cNvCxnSpPr>
          <p:nvPr/>
        </p:nvCxnSpPr>
        <p:spPr>
          <a:xfrm>
            <a:off x="5044786" y="5651491"/>
            <a:ext cx="390153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B640D8C-FA80-9646-88A2-BBE3575B9564}"/>
              </a:ext>
            </a:extLst>
          </p:cNvPr>
          <p:cNvCxnSpPr>
            <a:cxnSpLocks/>
          </p:cNvCxnSpPr>
          <p:nvPr/>
        </p:nvCxnSpPr>
        <p:spPr>
          <a:xfrm>
            <a:off x="5010717" y="6450782"/>
            <a:ext cx="390153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C12DA86-9107-D34F-A410-DE053D85DD02}"/>
              </a:ext>
            </a:extLst>
          </p:cNvPr>
          <p:cNvSpPr/>
          <p:nvPr/>
        </p:nvSpPr>
        <p:spPr>
          <a:xfrm>
            <a:off x="6041265" y="1175157"/>
            <a:ext cx="2228850" cy="635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Quality control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2ADFC13-C889-FB4F-89D0-D68320028ADD}"/>
              </a:ext>
            </a:extLst>
          </p:cNvPr>
          <p:cNvSpPr/>
          <p:nvPr/>
        </p:nvSpPr>
        <p:spPr>
          <a:xfrm>
            <a:off x="6041265" y="1970130"/>
            <a:ext cx="5618634" cy="635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Dimensionality reduction and Visualization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6DB7021-0DCE-464C-97FF-EFA02442E0E1}"/>
              </a:ext>
            </a:extLst>
          </p:cNvPr>
          <p:cNvSpPr/>
          <p:nvPr/>
        </p:nvSpPr>
        <p:spPr>
          <a:xfrm>
            <a:off x="6041265" y="2827865"/>
            <a:ext cx="1560984" cy="6350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Clustering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E2AAEBE-7E7B-B444-8820-CD5A5EB09651}"/>
              </a:ext>
            </a:extLst>
          </p:cNvPr>
          <p:cNvSpPr/>
          <p:nvPr/>
        </p:nvSpPr>
        <p:spPr>
          <a:xfrm>
            <a:off x="6041265" y="3654219"/>
            <a:ext cx="2361084" cy="6350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Batch correction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F044CD6-8DE9-114B-B58A-1A7BB96593B8}"/>
              </a:ext>
            </a:extLst>
          </p:cNvPr>
          <p:cNvSpPr/>
          <p:nvPr/>
        </p:nvSpPr>
        <p:spPr>
          <a:xfrm>
            <a:off x="6041265" y="4480573"/>
            <a:ext cx="1946746" cy="6350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DEG analysis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A77A0C8-A2B2-1C46-BF6F-8BCB285295E9}"/>
              </a:ext>
            </a:extLst>
          </p:cNvPr>
          <p:cNvSpPr/>
          <p:nvPr/>
        </p:nvSpPr>
        <p:spPr>
          <a:xfrm>
            <a:off x="6041265" y="5313513"/>
            <a:ext cx="4375621" cy="6350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GO-term and pathway analysis 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D81EF5B-9235-5A4C-90C9-1926D23AEEA5}"/>
              </a:ext>
            </a:extLst>
          </p:cNvPr>
          <p:cNvSpPr/>
          <p:nvPr/>
        </p:nvSpPr>
        <p:spPr>
          <a:xfrm>
            <a:off x="6041265" y="6133282"/>
            <a:ext cx="1946746" cy="6350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err="1"/>
              <a:t>Pseudotime</a:t>
            </a:r>
            <a:endParaRPr lang="en-GB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9175F-B7C5-6D43-8013-9215DA6F1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54C1E-5728-5D46-8830-058161E362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96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4" grpId="0"/>
      <p:bldP spid="14" grpId="0"/>
      <p:bldP spid="15" grpId="0"/>
      <p:bldP spid="5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41CCA9-0AB3-104D-8F47-70540424A1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01" r="39926"/>
          <a:stretch/>
        </p:blipFill>
        <p:spPr bwMode="auto">
          <a:xfrm>
            <a:off x="179232" y="1882510"/>
            <a:ext cx="2470382" cy="1525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1849A8-845E-124D-AD53-F838741797D8}"/>
              </a:ext>
            </a:extLst>
          </p:cNvPr>
          <p:cNvSpPr txBox="1"/>
          <p:nvPr/>
        </p:nvSpPr>
        <p:spPr>
          <a:xfrm>
            <a:off x="642000" y="1386569"/>
            <a:ext cx="1544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 experiment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E43A9B09-67D1-4648-9F59-E13BFD03FA7E}"/>
              </a:ext>
            </a:extLst>
          </p:cNvPr>
          <p:cNvSpPr/>
          <p:nvPr/>
        </p:nvSpPr>
        <p:spPr>
          <a:xfrm>
            <a:off x="2649614" y="2209927"/>
            <a:ext cx="653143" cy="27432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7D4A23-0F68-714A-BC0B-C1932198D5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7" t="5700" r="59073"/>
          <a:stretch/>
        </p:blipFill>
        <p:spPr>
          <a:xfrm>
            <a:off x="3353814" y="1443944"/>
            <a:ext cx="1334300" cy="1681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2AAB6A-6A3D-D34B-B58A-915C9C59A2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358" t="5700" r="9435"/>
          <a:stretch/>
        </p:blipFill>
        <p:spPr>
          <a:xfrm>
            <a:off x="4615543" y="1443944"/>
            <a:ext cx="1364335" cy="16811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473551-D0E6-F74C-AC76-6E5BFA052694}"/>
              </a:ext>
            </a:extLst>
          </p:cNvPr>
          <p:cNvSpPr txBox="1"/>
          <p:nvPr/>
        </p:nvSpPr>
        <p:spPr>
          <a:xfrm>
            <a:off x="4485349" y="92211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QC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55B3713-60F8-0342-9F08-E0352DACF20A}"/>
              </a:ext>
            </a:extLst>
          </p:cNvPr>
          <p:cNvSpPr/>
          <p:nvPr/>
        </p:nvSpPr>
        <p:spPr>
          <a:xfrm>
            <a:off x="5979876" y="2192637"/>
            <a:ext cx="653143" cy="27432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5E6C42-27F2-EC48-9B70-C2FB6B1EAA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548"/>
          <a:stretch/>
        </p:blipFill>
        <p:spPr>
          <a:xfrm>
            <a:off x="8832622" y="4766169"/>
            <a:ext cx="1938652" cy="19317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391010-A89A-2A4B-9CC6-CEE8A8BB7C06}"/>
              </a:ext>
            </a:extLst>
          </p:cNvPr>
          <p:cNvSpPr txBox="1"/>
          <p:nvPr/>
        </p:nvSpPr>
        <p:spPr>
          <a:xfrm>
            <a:off x="8528906" y="4076296"/>
            <a:ext cx="2546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Dimensionality reduction</a:t>
            </a:r>
          </a:p>
          <a:p>
            <a:pPr algn="ctr"/>
            <a:r>
              <a:rPr lang="en-GB" dirty="0"/>
              <a:t>Visualization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2004E1ED-3528-B443-B7D5-2E5D04DA6AEC}"/>
              </a:ext>
            </a:extLst>
          </p:cNvPr>
          <p:cNvSpPr/>
          <p:nvPr/>
        </p:nvSpPr>
        <p:spPr>
          <a:xfrm rot="5400000">
            <a:off x="9475375" y="3568588"/>
            <a:ext cx="653143" cy="27432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7633F2-0272-0C48-ADFF-D784B3C60D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4025" y="1258881"/>
            <a:ext cx="4255027" cy="21275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940B4A-24E4-4D4C-B369-9FBF72DAEEA5}"/>
              </a:ext>
            </a:extLst>
          </p:cNvPr>
          <p:cNvSpPr txBox="1"/>
          <p:nvPr/>
        </p:nvSpPr>
        <p:spPr>
          <a:xfrm>
            <a:off x="8075450" y="766787"/>
            <a:ext cx="1726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Batch correction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3854EC95-62A4-CF4F-AC92-DCC31206927C}"/>
              </a:ext>
            </a:extLst>
          </p:cNvPr>
          <p:cNvSpPr/>
          <p:nvPr/>
        </p:nvSpPr>
        <p:spPr>
          <a:xfrm rot="10800000">
            <a:off x="7979632" y="4916918"/>
            <a:ext cx="653143" cy="27432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94C09C8-023C-EB42-84B3-6C239141556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6236"/>
          <a:stretch/>
        </p:blipFill>
        <p:spPr>
          <a:xfrm>
            <a:off x="5678753" y="3872666"/>
            <a:ext cx="2125574" cy="20984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0B8A4E5-10DB-8249-87C9-2B048BE12792}"/>
              </a:ext>
            </a:extLst>
          </p:cNvPr>
          <p:cNvSpPr txBox="1"/>
          <p:nvPr/>
        </p:nvSpPr>
        <p:spPr>
          <a:xfrm>
            <a:off x="6220537" y="3573687"/>
            <a:ext cx="112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Clustering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0CD26DDF-B6A4-164F-A4B4-F0ABE690E17C}"/>
              </a:ext>
            </a:extLst>
          </p:cNvPr>
          <p:cNvSpPr/>
          <p:nvPr/>
        </p:nvSpPr>
        <p:spPr>
          <a:xfrm rot="10800000">
            <a:off x="4971138" y="4430386"/>
            <a:ext cx="653143" cy="27432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01D74A-ADF0-3347-BC5A-007FFE979278}"/>
              </a:ext>
            </a:extLst>
          </p:cNvPr>
          <p:cNvSpPr txBox="1"/>
          <p:nvPr/>
        </p:nvSpPr>
        <p:spPr>
          <a:xfrm>
            <a:off x="3914002" y="3384998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49D3B91-C7E8-D94D-90FA-F34F8EA16C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7244" y="3713438"/>
            <a:ext cx="1433061" cy="1475987"/>
          </a:xfrm>
          <a:prstGeom prst="rect">
            <a:avLst/>
          </a:prstGeom>
        </p:spPr>
      </p:pic>
      <p:sp>
        <p:nvSpPr>
          <p:cNvPr id="24" name="Right Arrow 23">
            <a:extLst>
              <a:ext uri="{FF2B5EF4-FFF2-40B4-BE49-F238E27FC236}">
                <a16:creationId xmlns:a16="http://schemas.microsoft.com/office/drawing/2014/main" id="{169A3C69-5279-F940-99CF-7BA0B80F3AE3}"/>
              </a:ext>
            </a:extLst>
          </p:cNvPr>
          <p:cNvSpPr/>
          <p:nvPr/>
        </p:nvSpPr>
        <p:spPr>
          <a:xfrm rot="10800000">
            <a:off x="4983658" y="6381406"/>
            <a:ext cx="3749040" cy="27432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7F1DE00-BE39-084C-95CB-168C01783B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8331" y="5715696"/>
            <a:ext cx="1498812" cy="107546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7A645C5-6068-024A-999B-7DD176C53643}"/>
              </a:ext>
            </a:extLst>
          </p:cNvPr>
          <p:cNvSpPr txBox="1"/>
          <p:nvPr/>
        </p:nvSpPr>
        <p:spPr>
          <a:xfrm>
            <a:off x="3370978" y="5357391"/>
            <a:ext cx="1299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Pseudotime</a:t>
            </a:r>
            <a:endParaRPr lang="en-GB" dirty="0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CF7C8FFA-FE4D-A149-A312-6665552AC00C}"/>
              </a:ext>
            </a:extLst>
          </p:cNvPr>
          <p:cNvSpPr/>
          <p:nvPr/>
        </p:nvSpPr>
        <p:spPr>
          <a:xfrm rot="10800000">
            <a:off x="2585757" y="4642598"/>
            <a:ext cx="653143" cy="27432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ED772BD-891E-874D-8C3F-75C8F043191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8424" r="-1537"/>
          <a:stretch/>
        </p:blipFill>
        <p:spPr>
          <a:xfrm>
            <a:off x="613871" y="4076296"/>
            <a:ext cx="1860774" cy="2149194"/>
          </a:xfrm>
          <a:prstGeom prst="rect">
            <a:avLst/>
          </a:prstGeom>
          <a:ln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168E7AA-DF4A-A14C-8EDB-90BC6A7ECE43}"/>
              </a:ext>
            </a:extLst>
          </p:cNvPr>
          <p:cNvSpPr txBox="1"/>
          <p:nvPr/>
        </p:nvSpPr>
        <p:spPr>
          <a:xfrm>
            <a:off x="518689" y="3663222"/>
            <a:ext cx="2051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Enrichment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BB2C07-0DB8-DE49-82F0-C656F6F2C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54C1E-5728-5D46-8830-058161E362CF}" type="slidenum">
              <a:rPr lang="en-US" smtClean="0"/>
              <a:t>3</a:t>
            </a:fld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3F7B464-F0DD-9C41-AD62-8611769A18FB}"/>
              </a:ext>
            </a:extLst>
          </p:cNvPr>
          <p:cNvSpPr/>
          <p:nvPr/>
        </p:nvSpPr>
        <p:spPr>
          <a:xfrm>
            <a:off x="518689" y="296883"/>
            <a:ext cx="2835125" cy="83923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Workflow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420496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 animBg="1"/>
      <p:bldP spid="12" grpId="0"/>
      <p:bldP spid="13" grpId="0" animBg="1"/>
      <p:bldP spid="16" grpId="0"/>
      <p:bldP spid="17" grpId="0" animBg="1"/>
      <p:bldP spid="19" grpId="0"/>
      <p:bldP spid="20" grpId="0" animBg="1"/>
      <p:bldP spid="22" grpId="0"/>
      <p:bldP spid="24" grpId="0" animBg="1"/>
      <p:bldP spid="26" grpId="0"/>
      <p:bldP spid="27" grpId="0" animBg="1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36FAD-6E5F-9B4A-A35A-B7AB1FED7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Selection of High Variable Genes (HVG)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Dimensionality reduction methods</a:t>
            </a:r>
          </a:p>
          <a:p>
            <a:pPr lvl="1"/>
            <a:r>
              <a:rPr lang="en-US" dirty="0"/>
              <a:t>PCA</a:t>
            </a:r>
          </a:p>
          <a:p>
            <a:pPr lvl="1"/>
            <a:r>
              <a:rPr lang="en-US" dirty="0"/>
              <a:t>t-SNE</a:t>
            </a:r>
          </a:p>
          <a:p>
            <a:pPr lvl="1"/>
            <a:r>
              <a:rPr lang="en-US" dirty="0"/>
              <a:t>UMAP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Visualization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AB629-856A-B442-8BB4-0439AB69B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54C1E-5728-5D46-8830-058161E362CF}" type="slidenum">
              <a:rPr lang="en-US" smtClean="0"/>
              <a:t>4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EFB06FA-381D-7649-8AFD-0A5EBC36B8C3}"/>
              </a:ext>
            </a:extLst>
          </p:cNvPr>
          <p:cNvSpPr/>
          <p:nvPr/>
        </p:nvSpPr>
        <p:spPr>
          <a:xfrm>
            <a:off x="838199" y="546265"/>
            <a:ext cx="10515600" cy="7697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Dimensionality reduction and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41934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36FAD-6E5F-9B4A-A35A-B7AB1FED7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Single cell data is heterogenous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Different groups of cells will have different expression patterns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Genes with different patterns will show higher Variance* </a:t>
            </a:r>
          </a:p>
          <a:p>
            <a:pPr marL="457200" lvl="1" indent="0">
              <a:buNone/>
            </a:pPr>
            <a:r>
              <a:rPr lang="en-US" dirty="0"/>
              <a:t>(*or standard deviation)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Higher variance = different patterns = more information about the cells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Selection of most variable genes will reduce computational times</a:t>
            </a:r>
          </a:p>
        </p:txBody>
      </p:sp>
      <p:pic>
        <p:nvPicPr>
          <p:cNvPr id="4" name="Picture 2" descr="Transparent Sunset - Bulk Vs Single Cell Rna Seq, HD Png Download">
            <a:extLst>
              <a:ext uri="{FF2B5EF4-FFF2-40B4-BE49-F238E27FC236}">
                <a16:creationId xmlns:a16="http://schemas.microsoft.com/office/drawing/2014/main" id="{8C1F4269-7260-6948-8124-2548FD277E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814" t="9157" r="21512" b="19749"/>
          <a:stretch/>
        </p:blipFill>
        <p:spPr bwMode="auto">
          <a:xfrm>
            <a:off x="9343387" y="644456"/>
            <a:ext cx="2166440" cy="209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6807EA-D07C-C246-903F-7FD4B5416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54C1E-5728-5D46-8830-058161E362CF}" type="slidenum">
              <a:rPr lang="en-US" smtClean="0"/>
              <a:t>5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94F7597-E6E6-2643-B0E3-8A1EB204136F}"/>
              </a:ext>
            </a:extLst>
          </p:cNvPr>
          <p:cNvSpPr/>
          <p:nvPr/>
        </p:nvSpPr>
        <p:spPr>
          <a:xfrm>
            <a:off x="838199" y="546265"/>
            <a:ext cx="4434445" cy="7697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Selection of HVGs</a:t>
            </a:r>
          </a:p>
        </p:txBody>
      </p:sp>
    </p:spTree>
    <p:extLst>
      <p:ext uri="{BB962C8B-B14F-4D97-AF65-F5344CB8AC3E}">
        <p14:creationId xmlns:p14="http://schemas.microsoft.com/office/powerpoint/2010/main" val="296720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EE0473-85FE-384F-AB99-FF1CD8538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32896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Use around 2000 or 1000 genes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DE analysis should still be done for all genes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Exceptions may be made if your computer is too slow!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CFF26A-F30C-A145-BE47-189D82D91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096" y="1416844"/>
            <a:ext cx="5651500" cy="51689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8025D2-5832-CA4D-8DF9-52ABD55D7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54C1E-5728-5D46-8830-058161E362CF}" type="slidenum">
              <a:rPr lang="en-US" smtClean="0"/>
              <a:t>6</a:t>
            </a:fld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D2D83E7-4B38-0743-8B35-D00D31295A09}"/>
              </a:ext>
            </a:extLst>
          </p:cNvPr>
          <p:cNvSpPr/>
          <p:nvPr/>
        </p:nvSpPr>
        <p:spPr>
          <a:xfrm>
            <a:off x="838199" y="546265"/>
            <a:ext cx="4434445" cy="7697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Selection of HVGs</a:t>
            </a:r>
          </a:p>
        </p:txBody>
      </p:sp>
    </p:spTree>
    <p:extLst>
      <p:ext uri="{BB962C8B-B14F-4D97-AF65-F5344CB8AC3E}">
        <p14:creationId xmlns:p14="http://schemas.microsoft.com/office/powerpoint/2010/main" val="151533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36FAD-6E5F-9B4A-A35A-B7AB1FED7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read count matrix is huge! Several thousands of genes/variables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cannot visualize cells this way: humans can only see in 2d/3d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With dimensionality reduction, we can “compress” gene expression matrix into a 2 dimensions object that will contain most of the information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5E7958-1FD6-F04E-BC67-58BF1E1F8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54C1E-5728-5D46-8830-058161E362CF}" type="slidenum">
              <a:rPr lang="en-US" smtClean="0"/>
              <a:t>7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3CFE75B-8F9C-8941-B017-A640D19819DF}"/>
              </a:ext>
            </a:extLst>
          </p:cNvPr>
          <p:cNvSpPr/>
          <p:nvPr/>
        </p:nvSpPr>
        <p:spPr>
          <a:xfrm>
            <a:off x="838199" y="546265"/>
            <a:ext cx="7130144" cy="7697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388659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81F26-F8B0-4F4C-B4D7-9F1796E98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54C1E-5728-5D46-8830-058161E362CF}" type="slidenum">
              <a:rPr lang="en-US" smtClean="0"/>
              <a:t>8</a:t>
            </a:fld>
            <a:endParaRPr lang="en-US"/>
          </a:p>
        </p:txBody>
      </p:sp>
      <p:pic>
        <p:nvPicPr>
          <p:cNvPr id="7" name="pca_vid" descr="pca_vid">
            <a:hlinkClick r:id="" action="ppaction://media"/>
            <a:extLst>
              <a:ext uri="{FF2B5EF4-FFF2-40B4-BE49-F238E27FC236}">
                <a16:creationId xmlns:a16="http://schemas.microsoft.com/office/drawing/2014/main" id="{CB4CEC05-A4D0-6A4E-B856-33C76DD7CB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479550"/>
            <a:ext cx="12192000" cy="4876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AC17D85-248E-4F4C-8EC3-94B79A87466B}"/>
              </a:ext>
            </a:extLst>
          </p:cNvPr>
          <p:cNvSpPr/>
          <p:nvPr/>
        </p:nvSpPr>
        <p:spPr>
          <a:xfrm>
            <a:off x="838199" y="546265"/>
            <a:ext cx="7130144" cy="7697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Dimensionality Reduction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2C0730-19F6-244E-A339-3678480FDF2D}"/>
              </a:ext>
            </a:extLst>
          </p:cNvPr>
          <p:cNvSpPr txBox="1"/>
          <p:nvPr/>
        </p:nvSpPr>
        <p:spPr>
          <a:xfrm>
            <a:off x="4504446" y="6150531"/>
            <a:ext cx="3463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Principal Component of a 2D space</a:t>
            </a:r>
          </a:p>
        </p:txBody>
      </p:sp>
    </p:spTree>
    <p:extLst>
      <p:ext uri="{BB962C8B-B14F-4D97-AF65-F5344CB8AC3E}">
        <p14:creationId xmlns:p14="http://schemas.microsoft.com/office/powerpoint/2010/main" val="206870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B6ED1-0F7F-714F-B50C-6FF9E805F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54C1E-5728-5D46-8830-058161E362CF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E69F246-AF73-E246-B98E-B886B5A35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Three main methods. </a:t>
            </a:r>
          </a:p>
          <a:p>
            <a:pPr lvl="1"/>
            <a:r>
              <a:rPr lang="en-US" dirty="0"/>
              <a:t>PCA</a:t>
            </a:r>
          </a:p>
          <a:p>
            <a:pPr lvl="1"/>
            <a:r>
              <a:rPr lang="en-US" dirty="0"/>
              <a:t>t-SNE</a:t>
            </a:r>
          </a:p>
          <a:p>
            <a:pPr lvl="1"/>
            <a:r>
              <a:rPr lang="en-US" dirty="0"/>
              <a:t>UMAP. Practically the norm for single cell </a:t>
            </a:r>
            <a:r>
              <a:rPr lang="en-US" dirty="0" err="1"/>
              <a:t>RNAseq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Cells can be visualized in 2 or 3 dimensions, instead of thousands of gene expression variables</a:t>
            </a:r>
          </a:p>
          <a:p>
            <a:endParaRPr lang="en-GB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9C1C1F-9587-304F-997E-06F18B50E1F6}"/>
              </a:ext>
            </a:extLst>
          </p:cNvPr>
          <p:cNvSpPr/>
          <p:nvPr/>
        </p:nvSpPr>
        <p:spPr>
          <a:xfrm>
            <a:off x="838199" y="546265"/>
            <a:ext cx="7130144" cy="7697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1449842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8986</TotalTime>
  <Words>547</Words>
  <Application>Microsoft Macintosh PowerPoint</Application>
  <PresentationFormat>Widescreen</PresentationFormat>
  <Paragraphs>120</Paragraphs>
  <Slides>14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4. Clustering and batch correction of  scRNAseq</vt:lpstr>
      <vt:lpstr>Agenda. Postprocessing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Jose Alejandro Herrera Romero</dc:creator>
  <cp:lastModifiedBy>Jose Alejandro Herrera Romero</cp:lastModifiedBy>
  <cp:revision>96</cp:revision>
  <dcterms:created xsi:type="dcterms:W3CDTF">2021-05-13T13:56:47Z</dcterms:created>
  <dcterms:modified xsi:type="dcterms:W3CDTF">2021-12-15T16:25:29Z</dcterms:modified>
</cp:coreProperties>
</file>